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kv" ContentType="video/mkv"/>
  <Override PartName="/ppt/media/media2.mkv" ContentType="video/mkv"/>
  <Override PartName="/ppt/media/media3.mkv" ContentType="video/mkv"/>
  <Override PartName="/ppt/media/media4.mkv" ContentType="video/mkv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95" r:id="rId21"/>
    <p:sldId id="272" r:id="rId22"/>
    <p:sldId id="296" r:id="rId23"/>
    <p:sldId id="297" r:id="rId24"/>
    <p:sldId id="298" r:id="rId25"/>
    <p:sldId id="301" r:id="rId26"/>
    <p:sldId id="299" r:id="rId27"/>
    <p:sldId id="300" r:id="rId28"/>
    <p:sldId id="302" r:id="rId29"/>
    <p:sldId id="303" r:id="rId30"/>
    <p:sldId id="306" r:id="rId31"/>
    <p:sldId id="307" r:id="rId32"/>
    <p:sldId id="308" r:id="rId33"/>
    <p:sldId id="309" r:id="rId34"/>
    <p:sldId id="310" r:id="rId35"/>
    <p:sldId id="311" r:id="rId36"/>
    <p:sldId id="304" r:id="rId37"/>
    <p:sldId id="312" r:id="rId38"/>
    <p:sldId id="313" r:id="rId39"/>
    <p:sldId id="314" r:id="rId40"/>
    <p:sldId id="315" r:id="rId41"/>
    <p:sldId id="316" r:id="rId42"/>
  </p:sldIdLst>
  <p:sldSz cx="9144000" cy="6858000" type="screen4x3"/>
  <p:notesSz cx="9939020" cy="6807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000000"/>
          </p15:clr>
        </p15:guide>
        <p15:guide id="2" pos="220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502" y="72"/>
      </p:cViewPr>
      <p:guideLst>
        <p:guide orient="horz" pos="2614"/>
        <p:guide pos="2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306887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30862" y="0"/>
            <a:ext cx="4306887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68662" y="511175"/>
            <a:ext cx="3402012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787" cy="30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65887"/>
            <a:ext cx="4306887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30862" y="6465887"/>
            <a:ext cx="4306887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US"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787" cy="30638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12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7f7a2452c_0_51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g317f7a2452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7f7a2452c_0_6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g317f7a2452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7f7a2452c_0_7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g317f7a2452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7f7a2452c_0_82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g317f7a2452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7f7a2452c_0_89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g317f7a2452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7f7a2452c_0_95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g317f7a2452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7f7a2452c_0_110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g317f7a2452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17f684a4e4_0_7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g317f684a4e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7f7a2452c_0_110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g317f7a2452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7f7a2452c_0_110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g317f7a2452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7f7a2452c_0_110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g317f7a2452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7f7a2452c_0_110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g317f7a2452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f7a2452c_0_114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317f7a245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17f7a2452c_0_5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g317f7a245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17f7a2452c_0_12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g317f7a2452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17f7a2452c_0_17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g317f7a2452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7f7a2452c_0_30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g317f7a2452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7f7a2452c_0_22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g317f7a2452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7f7a2452c_0_41:notes"/>
          <p:cNvSpPr txBox="1">
            <a:spLocks noGrp="1"/>
          </p:cNvSpPr>
          <p:nvPr>
            <p:ph type="body" idx="1"/>
          </p:nvPr>
        </p:nvSpPr>
        <p:spPr>
          <a:xfrm>
            <a:off x="993775" y="3232150"/>
            <a:ext cx="7951800" cy="306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g317f7a2452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2" y="511175"/>
            <a:ext cx="3402000" cy="255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7"/>
          <p:cNvSpPr txBox="1">
            <a:spLocks noGrp="1"/>
          </p:cNvSpPr>
          <p:nvPr>
            <p:ph type="title"/>
          </p:nvPr>
        </p:nvSpPr>
        <p:spPr>
          <a:xfrm>
            <a:off x="3048000" y="2667000"/>
            <a:ext cx="5867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rgbClr val="93176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27"/>
          <p:cNvSpPr txBox="1">
            <a:spLocks noGrp="1"/>
          </p:cNvSpPr>
          <p:nvPr>
            <p:ph type="body" idx="1"/>
          </p:nvPr>
        </p:nvSpPr>
        <p:spPr>
          <a:xfrm>
            <a:off x="3048000" y="3429000"/>
            <a:ext cx="586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93176C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rgbClr val="93176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–"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–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»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179513" y="404664"/>
            <a:ext cx="5820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950" b="1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media" Target="../media/media1.mkv"/><Relationship Id="rId1" Type="http://schemas.openxmlformats.org/officeDocument/2006/relationships/video" Target="../media/media1.mk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media" Target="../media/media2.mkv"/><Relationship Id="rId1" Type="http://schemas.openxmlformats.org/officeDocument/2006/relationships/video" Target="../media/media2.mk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microsoft.com/office/2007/relationships/media" Target="../media/media3.mkv"/><Relationship Id="rId1" Type="http://schemas.openxmlformats.org/officeDocument/2006/relationships/video" Target="../media/media3.mkv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microsoft.com/office/2007/relationships/media" Target="../media/media4.mkv"/><Relationship Id="rId1" Type="http://schemas.openxmlformats.org/officeDocument/2006/relationships/video" Target="../media/media4.mkv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114300" y="1557337"/>
            <a:ext cx="8915400" cy="76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Calibri" panose="020F0502020204030204"/>
              <a:buNone/>
            </a:pPr>
            <a:r>
              <a:rPr lang="en-US" sz="2700" b="0" i="0" u="none">
                <a:solidFill>
                  <a:srgbClr val="40404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Development of website for a Training Organization</a:t>
            </a:r>
            <a:endParaRPr lang="en-US" sz="2700" b="0" i="0" u="none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114300" y="2319337"/>
            <a:ext cx="5867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Calibri" panose="020F0502020204030204"/>
              <a:buNone/>
            </a:pPr>
            <a:r>
              <a:rPr lang="en-US" sz="1500" b="0" i="0" u="none" strike="noStrike" cap="none">
                <a:solidFill>
                  <a:srgbClr val="40404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Module Project</a:t>
            </a:r>
            <a:endParaRPr lang="en-US" sz="1500" b="0" i="0" u="none" strike="noStrike" cap="none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Google Shape;23;p1"/>
          <p:cNvSpPr txBox="1"/>
          <p:nvPr/>
        </p:nvSpPr>
        <p:spPr>
          <a:xfrm>
            <a:off x="0" y="3448050"/>
            <a:ext cx="4324350" cy="10080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Start Date		:	</a:t>
            </a:r>
            <a:endParaRPr lang="en-US" sz="14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2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End Date		:	</a:t>
            </a:r>
            <a:endParaRPr lang="en-US" sz="14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2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Submission Date	:	</a:t>
            </a:r>
            <a:endParaRPr lang="en-US" sz="14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400" b="1" i="0" u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0" y="2728912"/>
            <a:ext cx="7345362" cy="7191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r>
              <a:rPr lang="en-US" sz="1400" b="1" i="0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Module: </a:t>
            </a:r>
            <a:r>
              <a:rPr lang="en-US" sz="1400" b="0" i="0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1100" b="1">
                <a:solidFill>
                  <a:schemeClr val="dk1"/>
                </a:solidFill>
              </a:rPr>
              <a:t>Application  Development Capstone</a:t>
            </a:r>
            <a:endParaRPr lang="en-US" sz="1100" b="1">
              <a:solidFill>
                <a:schemeClr val="dk1"/>
              </a:solidFill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4508500" y="3429000"/>
            <a:ext cx="4324350" cy="10080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r>
              <a:rPr lang="en-US" sz="1400" b="1" i="0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Learner Name	: 	</a:t>
            </a:r>
            <a:endParaRPr lang="en-US" sz="1400" b="1" i="0" u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2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r>
              <a:rPr lang="en-US" sz="1400" b="1" i="0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Enrollment ID	:	</a:t>
            </a:r>
            <a:endParaRPr lang="en-US" sz="1400" b="1" i="0" u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2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r>
              <a:rPr lang="en-US" sz="1400" b="1" i="0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Presentation Date	:	</a:t>
            </a:r>
            <a:endParaRPr lang="en-US" sz="1400" b="1" i="0" u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400" b="1" i="0" u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368675" y="4864100"/>
            <a:ext cx="2243137" cy="15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7f7a2452c_0_51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Technical Overview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3" name="Google Shape;83;g317f7a2452c_0_51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Database System: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MySQL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MySQL is an open-source, reliable relational database management system that supports efficient data storage and retrieval.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It ensures data integrity and consistency while providing the performance required for high-traffic applications.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Development Tools: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Visual Studio Code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Visual Studio Code is used as the primary development environment due to its rich plugin ecosystem, built-in debugging features, and flexible workspace configurations.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VSCode supports multiple programming languages, making it a versatile and productive environment for both front-end and back-end development.</a:t>
            </a:r>
            <a:endParaRPr sz="2300" b="1">
              <a:solidFill>
                <a:schemeClr val="dk1"/>
              </a:solidFill>
            </a:endParaRPr>
          </a:p>
        </p:txBody>
      </p:sp>
      <p:pic>
        <p:nvPicPr>
          <p:cNvPr id="84" name="Google Shape;84;g317f7a2452c_0_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51775" y="1380100"/>
            <a:ext cx="1512875" cy="7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317f7a2452c_0_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71025" y="3041888"/>
            <a:ext cx="1181025" cy="11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7f7a2452c_0_6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System Architecture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1" name="Google Shape;91;g317f7a2452c_0_6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The system consists of three main components: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</a:rPr>
              <a:t>Frontend Interface</a:t>
            </a:r>
            <a:r>
              <a:rPr lang="en-US" sz="1500">
                <a:solidFill>
                  <a:schemeClr val="dk1"/>
                </a:solidFill>
              </a:rPr>
              <a:t> - The user interface that interacts with the users.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</a:rPr>
              <a:t>Backend Server</a:t>
            </a:r>
            <a:r>
              <a:rPr lang="en-US" sz="1500">
                <a:solidFill>
                  <a:schemeClr val="dk1"/>
                </a:solidFill>
              </a:rPr>
              <a:t> - Handles business logic, data processing, and interactions with the database.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</a:rPr>
              <a:t>Database</a:t>
            </a:r>
            <a:r>
              <a:rPr lang="en-US" sz="1500">
                <a:solidFill>
                  <a:schemeClr val="dk1"/>
                </a:solidFill>
              </a:rPr>
              <a:t> - Stores and manages data, such as user information, car listings, and transactions.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</a:rPr>
              <a:t>Interaction Flow:</a:t>
            </a:r>
            <a:endParaRPr sz="17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</a:rPr>
              <a:t>User Interaction</a:t>
            </a:r>
            <a:r>
              <a:rPr lang="en-US" sz="1500">
                <a:solidFill>
                  <a:schemeClr val="dk1"/>
                </a:solidFill>
              </a:rPr>
              <a:t>: The user interacts with the </a:t>
            </a:r>
            <a:r>
              <a:rPr lang="en-US" sz="1500" b="1">
                <a:solidFill>
                  <a:schemeClr val="dk1"/>
                </a:solidFill>
              </a:rPr>
              <a:t>frontend interface</a:t>
            </a:r>
            <a:r>
              <a:rPr lang="en-US" sz="1500">
                <a:solidFill>
                  <a:schemeClr val="dk1"/>
                </a:solidFill>
              </a:rPr>
              <a:t> through a web browser.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</a:rPr>
              <a:t>Backend Processing</a:t>
            </a:r>
            <a:r>
              <a:rPr lang="en-US" sz="1500">
                <a:solidFill>
                  <a:schemeClr val="dk1"/>
                </a:solidFill>
              </a:rPr>
              <a:t>: The </a:t>
            </a:r>
            <a:r>
              <a:rPr lang="en-US" sz="1500" b="1">
                <a:solidFill>
                  <a:schemeClr val="dk1"/>
                </a:solidFill>
              </a:rPr>
              <a:t>backend</a:t>
            </a:r>
            <a:r>
              <a:rPr lang="en-US" sz="1500">
                <a:solidFill>
                  <a:schemeClr val="dk1"/>
                </a:solidFill>
              </a:rPr>
              <a:t> processes the business logic, handling tasks such as user authentication, car auctions, and booking test drives.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</a:rPr>
              <a:t>Database Interaction</a:t>
            </a:r>
            <a:r>
              <a:rPr lang="en-US" sz="1500">
                <a:solidFill>
                  <a:schemeClr val="dk1"/>
                </a:solidFill>
              </a:rPr>
              <a:t>: The backend communicates with the </a:t>
            </a:r>
            <a:r>
              <a:rPr lang="en-US" sz="1500" b="1">
                <a:solidFill>
                  <a:schemeClr val="dk1"/>
                </a:solidFill>
              </a:rPr>
              <a:t>database</a:t>
            </a:r>
            <a:r>
              <a:rPr lang="en-US" sz="1500">
                <a:solidFill>
                  <a:schemeClr val="dk1"/>
                </a:solidFill>
              </a:rPr>
              <a:t> to retrieve or store data as needed.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</a:rPr>
              <a:t>Result Display</a:t>
            </a:r>
            <a:r>
              <a:rPr lang="en-US" sz="1500">
                <a:solidFill>
                  <a:schemeClr val="dk1"/>
                </a:solidFill>
              </a:rPr>
              <a:t>: The backend then sends the results back to the frontend, which displays the information to the user.</a:t>
            </a:r>
            <a:endParaRPr sz="1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7f7a2452c_0_7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System Architecture Diagram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" name="Google Shape;97;g317f7a2452c_0_7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98" name="Google Shape;98;g317f7a2452c_0_7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70375" y="1377562"/>
            <a:ext cx="5812725" cy="450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7f7a2452c_0_82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Database Design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" name="Google Shape;104;g317f7a2452c_0_82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chemeClr val="dk1"/>
                </a:solidFill>
              </a:rPr>
              <a:t>Database Table Structure: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>
                <a:solidFill>
                  <a:schemeClr val="dk1"/>
                </a:solidFill>
              </a:rPr>
              <a:t>The main tables include: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rgbClr val="188038"/>
                </a:solidFill>
              </a:rPr>
              <a:t>tb_car</a:t>
            </a:r>
            <a:r>
              <a:rPr lang="en-US" sz="1600">
                <a:solidFill>
                  <a:schemeClr val="dk1"/>
                </a:solidFill>
              </a:rPr>
              <a:t> (Car Information)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rgbClr val="188038"/>
                </a:solidFill>
              </a:rPr>
              <a:t>tb_car_bid</a:t>
            </a:r>
            <a:r>
              <a:rPr lang="en-US" sz="1600">
                <a:solidFill>
                  <a:schemeClr val="dk1"/>
                </a:solidFill>
              </a:rPr>
              <a:t> (Bid Records)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rgbClr val="188038"/>
                </a:solidFill>
              </a:rPr>
              <a:t>tb_car_picture</a:t>
            </a:r>
            <a:r>
              <a:rPr lang="en-US" sz="1600">
                <a:solidFill>
                  <a:schemeClr val="dk1"/>
                </a:solidFill>
              </a:rPr>
              <a:t> (Car Pictures)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rgbClr val="188038"/>
                </a:solidFill>
              </a:rPr>
              <a:t>tb_profile_picture</a:t>
            </a:r>
            <a:r>
              <a:rPr lang="en-US" sz="1600">
                <a:solidFill>
                  <a:schemeClr val="dk1"/>
                </a:solidFill>
              </a:rPr>
              <a:t> (User Profile Pictures)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rgbClr val="188038"/>
                </a:solidFill>
              </a:rPr>
              <a:t>tb_role</a:t>
            </a:r>
            <a:r>
              <a:rPr lang="en-US" sz="1600">
                <a:solidFill>
                  <a:schemeClr val="dk1"/>
                </a:solidFill>
              </a:rPr>
              <a:t> (User Roles)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rgbClr val="188038"/>
                </a:solidFill>
              </a:rPr>
              <a:t>tb_test_drive</a:t>
            </a:r>
            <a:r>
              <a:rPr lang="en-US" sz="1600">
                <a:solidFill>
                  <a:schemeClr val="dk1"/>
                </a:solidFill>
              </a:rPr>
              <a:t> (Test Drive Records)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rgbClr val="188038"/>
                </a:solidFill>
              </a:rPr>
              <a:t>tb_user</a:t>
            </a:r>
            <a:r>
              <a:rPr lang="en-US" sz="1600">
                <a:solidFill>
                  <a:schemeClr val="dk1"/>
                </a:solidFill>
              </a:rPr>
              <a:t> (User Basic Information)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rgbClr val="188038"/>
                </a:solidFill>
              </a:rPr>
              <a:t>tb_user_profile</a:t>
            </a:r>
            <a:r>
              <a:rPr lang="en-US" sz="1600">
                <a:solidFill>
                  <a:schemeClr val="dk1"/>
                </a:solidFill>
              </a:rPr>
              <a:t> (User Profile)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chemeClr val="dk1"/>
                </a:solidFill>
              </a:rPr>
              <a:t>Table Relationships: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>
                <a:solidFill>
                  <a:schemeClr val="dk1"/>
                </a:solidFill>
              </a:rPr>
              <a:t>The tables are closely linked through foreign keys (e.g., </a:t>
            </a:r>
            <a:r>
              <a:rPr lang="en-US" sz="1600">
                <a:solidFill>
                  <a:srgbClr val="188038"/>
                </a:solidFill>
              </a:rPr>
              <a:t>id_user</a:t>
            </a:r>
            <a:r>
              <a:rPr lang="en-US" sz="1600">
                <a:solidFill>
                  <a:schemeClr val="dk1"/>
                </a:solidFill>
              </a:rPr>
              <a:t>, </a:t>
            </a:r>
            <a:r>
              <a:rPr lang="en-US" sz="1600">
                <a:solidFill>
                  <a:srgbClr val="188038"/>
                </a:solidFill>
              </a:rPr>
              <a:t>id_car</a:t>
            </a:r>
            <a:r>
              <a:rPr lang="en-US" sz="1600">
                <a:solidFill>
                  <a:schemeClr val="dk1"/>
                </a:solidFill>
              </a:rPr>
              <a:t>, </a:t>
            </a:r>
            <a:r>
              <a:rPr lang="en-US" sz="1600">
                <a:solidFill>
                  <a:srgbClr val="188038"/>
                </a:solidFill>
              </a:rPr>
              <a:t>id_profile</a:t>
            </a:r>
            <a:r>
              <a:rPr lang="en-US" sz="1600">
                <a:solidFill>
                  <a:schemeClr val="dk1"/>
                </a:solidFill>
              </a:rPr>
              <a:t>, etc.), enabling the interconnection of information such as cars, users, roles, bids, test drives, and pictures.</a:t>
            </a:r>
            <a:endParaRPr sz="16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7f7a2452c_0_89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Database Design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0" name="Google Shape;110;g317f7a2452c_0_89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11" name="Google Shape;111;g317f7a2452c_0_8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7525" y="1756986"/>
            <a:ext cx="7748951" cy="37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7f7a2452c_0_95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Key Code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7" name="Google Shape;117;g317f7a2452c_0_95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1.</a:t>
            </a:r>
            <a:r>
              <a:rPr lang="en-US" sz="9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r>
              <a:rPr lang="en-US" sz="1800" b="1" dirty="0">
                <a:solidFill>
                  <a:schemeClr val="dk1"/>
                </a:solidFill>
              </a:rPr>
              <a:t>Save User Data:</a:t>
            </a:r>
            <a:endParaRPr lang="en-US"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300" dirty="0" err="1">
                <a:solidFill>
                  <a:srgbClr val="EEECE1"/>
                </a:solidFill>
                <a:highlight>
                  <a:schemeClr val="dk1"/>
                </a:highlight>
              </a:rPr>
              <a:t>userRepo.save</a:t>
            </a:r>
            <a:r>
              <a:rPr lang="en-US" sz="1300" dirty="0">
                <a:solidFill>
                  <a:srgbClr val="EEECE1"/>
                </a:solidFill>
                <a:highlight>
                  <a:schemeClr val="dk1"/>
                </a:highlight>
              </a:rPr>
              <a:t>(</a:t>
            </a:r>
            <a:r>
              <a:rPr lang="en-US" sz="1300" dirty="0" err="1">
                <a:solidFill>
                  <a:srgbClr val="EEECE1"/>
                </a:solidFill>
                <a:highlight>
                  <a:schemeClr val="dk1"/>
                </a:highlight>
              </a:rPr>
              <a:t>saveUser</a:t>
            </a:r>
            <a:r>
              <a:rPr lang="en-US" sz="1300" dirty="0">
                <a:solidFill>
                  <a:srgbClr val="EEECE1"/>
                </a:solidFill>
                <a:highlight>
                  <a:schemeClr val="dk1"/>
                </a:highlight>
              </a:rPr>
              <a:t>);</a:t>
            </a:r>
            <a:endParaRPr lang="en-US" sz="1300" dirty="0">
              <a:solidFill>
                <a:srgbClr val="EEECE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EEECE1"/>
                </a:solidFill>
              </a:rPr>
              <a:t> </a:t>
            </a:r>
            <a:endParaRPr lang="en-US" sz="1300" dirty="0">
              <a:solidFill>
                <a:srgbClr val="EEECE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300" dirty="0">
                <a:solidFill>
                  <a:schemeClr val="dk1"/>
                </a:solidFill>
              </a:rPr>
              <a:t>This code calls the </a:t>
            </a:r>
            <a:r>
              <a:rPr lang="en-US" sz="1300" dirty="0" err="1">
                <a:solidFill>
                  <a:schemeClr val="dk1"/>
                </a:solidFill>
              </a:rPr>
              <a:t>userRepo.save</a:t>
            </a:r>
            <a:r>
              <a:rPr lang="en-US" sz="1300" dirty="0">
                <a:solidFill>
                  <a:schemeClr val="dk1"/>
                </a:solidFill>
              </a:rPr>
              <a:t>(</a:t>
            </a:r>
            <a:r>
              <a:rPr lang="en-US" sz="1300" dirty="0" err="1">
                <a:solidFill>
                  <a:schemeClr val="dk1"/>
                </a:solidFill>
              </a:rPr>
              <a:t>saveUser</a:t>
            </a:r>
            <a:r>
              <a:rPr lang="en-US" sz="1300" dirty="0">
                <a:solidFill>
                  <a:schemeClr val="dk1"/>
                </a:solidFill>
              </a:rPr>
              <a:t>) method, saving the </a:t>
            </a:r>
            <a:r>
              <a:rPr lang="en-US" sz="1300" dirty="0" err="1">
                <a:solidFill>
                  <a:schemeClr val="dk1"/>
                </a:solidFill>
              </a:rPr>
              <a:t>saveUser</a:t>
            </a:r>
            <a:r>
              <a:rPr lang="en-US" sz="1300" dirty="0">
                <a:solidFill>
                  <a:schemeClr val="dk1"/>
                </a:solidFill>
              </a:rPr>
              <a:t> object (which contains user information, roles, and profile) to the database. This operation involves the </a:t>
            </a:r>
            <a:r>
              <a:rPr lang="en-US" sz="1300" dirty="0" err="1">
                <a:solidFill>
                  <a:schemeClr val="dk1"/>
                </a:solidFill>
              </a:rPr>
              <a:t>tb_user</a:t>
            </a:r>
            <a:r>
              <a:rPr lang="en-US" sz="1300" dirty="0">
                <a:solidFill>
                  <a:schemeClr val="dk1"/>
                </a:solidFill>
              </a:rPr>
              <a:t>, </a:t>
            </a:r>
            <a:r>
              <a:rPr lang="en-US" sz="1300" dirty="0" err="1">
                <a:solidFill>
                  <a:schemeClr val="dk1"/>
                </a:solidFill>
              </a:rPr>
              <a:t>tb_role</a:t>
            </a:r>
            <a:r>
              <a:rPr lang="en-US" sz="1300" dirty="0">
                <a:solidFill>
                  <a:schemeClr val="dk1"/>
                </a:solidFill>
              </a:rPr>
              <a:t>, and </a:t>
            </a:r>
            <a:r>
              <a:rPr lang="en-US" sz="1300" dirty="0" err="1">
                <a:solidFill>
                  <a:schemeClr val="dk1"/>
                </a:solidFill>
              </a:rPr>
              <a:t>tb_user_profile</a:t>
            </a:r>
            <a:r>
              <a:rPr lang="en-US" sz="1300" dirty="0">
                <a:solidFill>
                  <a:schemeClr val="dk1"/>
                </a:solidFill>
              </a:rPr>
              <a:t> tables.</a:t>
            </a:r>
            <a:endParaRPr lang="en-US"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b="1" dirty="0">
                <a:solidFill>
                  <a:schemeClr val="dk1"/>
                </a:solidFill>
              </a:rPr>
              <a:t>2.</a:t>
            </a:r>
            <a:r>
              <a:rPr lang="en-US" sz="9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r>
              <a:rPr lang="en-US" sz="1800" b="1" dirty="0">
                <a:solidFill>
                  <a:schemeClr val="dk1"/>
                </a:solidFill>
              </a:rPr>
              <a:t>Retrieve User Data:</a:t>
            </a:r>
            <a:endParaRPr lang="en-US"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300" dirty="0">
                <a:solidFill>
                  <a:schemeClr val="dk1"/>
                </a:solidFill>
              </a:rPr>
              <a:t>1.</a:t>
            </a:r>
            <a:r>
              <a:rPr lang="en-US" sz="9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	</a:t>
            </a:r>
            <a:r>
              <a:rPr lang="en-US" sz="1300" dirty="0">
                <a:solidFill>
                  <a:schemeClr val="dk1"/>
                </a:solidFill>
              </a:rPr>
              <a:t>Define the query method:</a:t>
            </a:r>
            <a:endParaRPr lang="en-US"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300" dirty="0">
                <a:solidFill>
                  <a:schemeClr val="dk1"/>
                </a:solidFill>
              </a:rPr>
              <a:t> </a:t>
            </a:r>
            <a:r>
              <a:rPr lang="en-US" sz="1300" dirty="0">
                <a:solidFill>
                  <a:srgbClr val="EEECE1"/>
                </a:solidFill>
                <a:highlight>
                  <a:schemeClr val="dk1"/>
                </a:highlight>
              </a:rPr>
              <a:t>public </a:t>
            </a:r>
            <a:r>
              <a:rPr lang="en-US" sz="1300" dirty="0" err="1">
                <a:solidFill>
                  <a:srgbClr val="EEECE1"/>
                </a:solidFill>
                <a:highlight>
                  <a:schemeClr val="dk1"/>
                </a:highlight>
              </a:rPr>
              <a:t>UserAccount</a:t>
            </a:r>
            <a:r>
              <a:rPr lang="en-US" sz="1300" dirty="0">
                <a:solidFill>
                  <a:srgbClr val="EEECE1"/>
                </a:solidFill>
                <a:highlight>
                  <a:schemeClr val="dk1"/>
                </a:highlight>
              </a:rPr>
              <a:t> </a:t>
            </a:r>
            <a:r>
              <a:rPr lang="en-US" sz="1300" dirty="0" err="1">
                <a:solidFill>
                  <a:srgbClr val="EEECE1"/>
                </a:solidFill>
                <a:highlight>
                  <a:schemeClr val="dk1"/>
                </a:highlight>
              </a:rPr>
              <a:t>findByUsername</a:t>
            </a:r>
            <a:r>
              <a:rPr lang="en-US" sz="1300" dirty="0">
                <a:solidFill>
                  <a:srgbClr val="EEECE1"/>
                </a:solidFill>
                <a:highlight>
                  <a:schemeClr val="dk1"/>
                </a:highlight>
              </a:rPr>
              <a:t>(String username);</a:t>
            </a:r>
            <a:endParaRPr lang="en-US" sz="1300" dirty="0">
              <a:solidFill>
                <a:srgbClr val="EEECE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300" dirty="0">
                <a:solidFill>
                  <a:schemeClr val="dk1"/>
                </a:solidFill>
              </a:rPr>
              <a:t> 2.</a:t>
            </a:r>
            <a:r>
              <a:rPr lang="en-US" sz="9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	</a:t>
            </a:r>
            <a:r>
              <a:rPr lang="en-US" sz="1300" dirty="0">
                <a:solidFill>
                  <a:schemeClr val="dk1"/>
                </a:solidFill>
              </a:rPr>
              <a:t>Execute the query:</a:t>
            </a:r>
            <a:endParaRPr lang="en-US"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300" dirty="0">
                <a:solidFill>
                  <a:schemeClr val="dk1"/>
                </a:solidFill>
              </a:rPr>
              <a:t> </a:t>
            </a:r>
            <a:r>
              <a:rPr lang="en-US" sz="1300" dirty="0" err="1">
                <a:solidFill>
                  <a:srgbClr val="EEECE1"/>
                </a:solidFill>
                <a:highlight>
                  <a:schemeClr val="dk1"/>
                </a:highlight>
              </a:rPr>
              <a:t>UserAccount</a:t>
            </a:r>
            <a:r>
              <a:rPr lang="en-US" sz="1300" dirty="0">
                <a:solidFill>
                  <a:srgbClr val="EEECE1"/>
                </a:solidFill>
                <a:highlight>
                  <a:schemeClr val="dk1"/>
                </a:highlight>
              </a:rPr>
              <a:t> user = </a:t>
            </a:r>
            <a:r>
              <a:rPr lang="en-US" sz="1300" dirty="0" err="1">
                <a:solidFill>
                  <a:srgbClr val="EEECE1"/>
                </a:solidFill>
                <a:highlight>
                  <a:schemeClr val="dk1"/>
                </a:highlight>
              </a:rPr>
              <a:t>userRepo.findByUsername</a:t>
            </a:r>
            <a:r>
              <a:rPr lang="en-US" sz="1300" dirty="0">
                <a:solidFill>
                  <a:srgbClr val="EEECE1"/>
                </a:solidFill>
                <a:highlight>
                  <a:schemeClr val="dk1"/>
                </a:highlight>
              </a:rPr>
              <a:t>(username);</a:t>
            </a:r>
            <a:endParaRPr lang="en-US" sz="1300" dirty="0">
              <a:solidFill>
                <a:srgbClr val="EEECE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 </a:t>
            </a:r>
            <a:endParaRPr lang="en-US"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This allows the system to retrieve user information from the database based on the provided username and returns a </a:t>
            </a:r>
            <a:r>
              <a:rPr lang="en-US" sz="1300" dirty="0" err="1">
                <a:solidFill>
                  <a:schemeClr val="dk1"/>
                </a:solidFill>
              </a:rPr>
              <a:t>UserAccount</a:t>
            </a:r>
            <a:r>
              <a:rPr lang="en-US" sz="1300" dirty="0">
                <a:solidFill>
                  <a:schemeClr val="dk1"/>
                </a:solidFill>
              </a:rPr>
              <a:t> object.</a:t>
            </a:r>
            <a:endParaRPr lang="en-US"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7f7a2452c_0_110"/>
          <p:cNvSpPr txBox="1"/>
          <p:nvPr/>
        </p:nvSpPr>
        <p:spPr>
          <a:xfrm>
            <a:off x="1227150" y="2020662"/>
            <a:ext cx="6689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5900" b="1">
                <a:solidFill>
                  <a:schemeClr val="dk1"/>
                </a:solidFill>
              </a:rPr>
              <a:t>Demonstration of Key Features</a:t>
            </a:r>
            <a:endParaRPr lang="en-US" sz="5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Core Features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g317f7a2452c_0_11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User registration and login: </a:t>
            </a:r>
            <a:r>
              <a:rPr lang="en-US" sz="1800">
                <a:solidFill>
                  <a:schemeClr val="dk1"/>
                </a:solidFill>
              </a:rPr>
              <a:t>Users register with username and password, and password is encrypted and stored to ensure information security when logging in.</a:t>
            </a:r>
            <a:endParaRPr lang="en-US"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</a:endParaRPr>
          </a:p>
        </p:txBody>
      </p:sp>
      <p:pic>
        <p:nvPicPr>
          <p:cNvPr id="2" name="2024-11-18 23-17-4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87767" y="2271252"/>
            <a:ext cx="5948516" cy="3346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Core Features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g317f7a2452c_0_11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Vehicle list function: </a:t>
            </a:r>
            <a:r>
              <a:rPr lang="en-US" sz="1800" dirty="0">
                <a:solidFill>
                  <a:schemeClr val="dk1"/>
                </a:solidFill>
              </a:rPr>
              <a:t>Sellers can quickly list vehicle information for quick sale.</a:t>
            </a:r>
            <a:endParaRPr lang="en-US" sz="18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724" y="1826828"/>
            <a:ext cx="6803922" cy="40149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Core Features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g317f7a2452c_0_11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Vehicle bidding function: </a:t>
            </a:r>
            <a:r>
              <a:rPr lang="en-US" sz="1800" dirty="0">
                <a:solidFill>
                  <a:schemeClr val="dk1"/>
                </a:solidFill>
              </a:rPr>
              <a:t>Buyers bid, and sellers decide whether to sell based on the bidding results, promoting transaction transparency.</a:t>
            </a:r>
            <a:endParaRPr lang="en-US" sz="1800" dirty="0">
              <a:solidFill>
                <a:schemeClr val="dk1"/>
              </a:solidFill>
            </a:endParaRPr>
          </a:p>
        </p:txBody>
      </p:sp>
      <p:pic>
        <p:nvPicPr>
          <p:cNvPr id="2" name="2024-11-19 09-29-3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1884" y="1929343"/>
            <a:ext cx="7020232" cy="3948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17f684a4e4_0_7"/>
          <p:cNvSpPr txBox="1"/>
          <p:nvPr/>
        </p:nvSpPr>
        <p:spPr>
          <a:xfrm>
            <a:off x="1227150" y="2928762"/>
            <a:ext cx="6689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5900" b="1">
                <a:solidFill>
                  <a:schemeClr val="dk1"/>
                </a:solidFill>
              </a:rPr>
              <a:t>Introduction</a:t>
            </a:r>
            <a:endParaRPr sz="5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Core Features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g317f7a2452c_0_11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Test drive appointment function: </a:t>
            </a:r>
            <a:r>
              <a:rPr lang="en-US" sz="1800" dirty="0">
                <a:solidFill>
                  <a:schemeClr val="dk1"/>
                </a:solidFill>
              </a:rPr>
              <a:t>Buyers can make an appointment for a test drive to help make a purchase decision.</a:t>
            </a:r>
            <a:endParaRPr lang="en-US" sz="1800" dirty="0">
              <a:solidFill>
                <a:schemeClr val="dk1"/>
              </a:solidFill>
            </a:endParaRPr>
          </a:p>
        </p:txBody>
      </p:sp>
      <p:pic>
        <p:nvPicPr>
          <p:cNvPr id="2" name="2024-11-19 09-31-2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10902" y="1931423"/>
            <a:ext cx="6902245" cy="3882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Core Features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g317f7a2452c_0_11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User role management: </a:t>
            </a:r>
            <a:r>
              <a:rPr lang="en-US" sz="1800" dirty="0">
                <a:solidFill>
                  <a:schemeClr val="dk1"/>
                </a:solidFill>
              </a:rPr>
              <a:t>By assigning control permissions through roles, administrators can manage users, vehicles, and bidding to ensure security and data control.</a:t>
            </a:r>
            <a:endParaRPr lang="en-US" sz="1800" dirty="0">
              <a:solidFill>
                <a:schemeClr val="dk1"/>
              </a:solidFill>
            </a:endParaRPr>
          </a:p>
        </p:txBody>
      </p:sp>
      <p:pic>
        <p:nvPicPr>
          <p:cNvPr id="2" name="2024-11-19 09-34-0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36878" y="2355397"/>
            <a:ext cx="5850294" cy="3290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7f7a2452c_0_110"/>
          <p:cNvSpPr txBox="1"/>
          <p:nvPr/>
        </p:nvSpPr>
        <p:spPr>
          <a:xfrm>
            <a:off x="1227150" y="2020942"/>
            <a:ext cx="6689700" cy="28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5900" b="1" dirty="0">
                <a:solidFill>
                  <a:schemeClr val="dk1"/>
                </a:solidFill>
              </a:rPr>
              <a:t>Testing and Quality Assurance</a:t>
            </a:r>
            <a:endParaRPr lang="en-US" sz="5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Testing and Quality Assurance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g317f7a2452c_0_11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Objective: </a:t>
            </a:r>
            <a:r>
              <a:rPr lang="en-US" sz="1800" dirty="0">
                <a:solidFill>
                  <a:schemeClr val="dk1"/>
                </a:solidFill>
              </a:rPr>
              <a:t>Ensure that the application functions normally, has stable performance, and is secure and has no vulnerabilities through testing.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b="1" dirty="0">
                <a:solidFill>
                  <a:schemeClr val="dk1"/>
                </a:solidFill>
              </a:rPr>
              <a:t>Testing Strategies: </a:t>
            </a:r>
            <a:r>
              <a:rPr lang="en-US" sz="1800" dirty="0">
                <a:solidFill>
                  <a:schemeClr val="dk1"/>
                </a:solidFill>
              </a:rPr>
              <a:t>The project adopted the following testing strategies to validate various aspects of the system step by step:</a:t>
            </a:r>
            <a:endParaRPr lang="en-US" sz="18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Unit Testing: </a:t>
            </a:r>
            <a:r>
              <a:rPr lang="en-US" sz="1800" dirty="0">
                <a:solidFill>
                  <a:schemeClr val="dk1"/>
                </a:solidFill>
              </a:rPr>
              <a:t>Independent testing of core application functions to ensure each module works as expected.</a:t>
            </a:r>
            <a:endParaRPr lang="en-US" sz="18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Integration Testing: </a:t>
            </a:r>
            <a:r>
              <a:rPr lang="en-US" sz="1800" dirty="0">
                <a:solidFill>
                  <a:schemeClr val="dk1"/>
                </a:solidFill>
              </a:rPr>
              <a:t>Validation of interactions between different modules to ensure they work together seamlessly.</a:t>
            </a:r>
            <a:endParaRPr lang="en-US" sz="18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System Testing: </a:t>
            </a:r>
            <a:r>
              <a:rPr lang="en-US" sz="1800" dirty="0">
                <a:solidFill>
                  <a:schemeClr val="dk1"/>
                </a:solidFill>
              </a:rPr>
              <a:t>Testing the entire system to ensure functionality completeness and verify system behavior meets requirements.</a:t>
            </a:r>
            <a:endParaRPr lang="en-US" sz="18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User Acceptance Testing (UAT): </a:t>
            </a:r>
            <a:r>
              <a:rPr lang="en-US" sz="1800" dirty="0">
                <a:solidFill>
                  <a:schemeClr val="dk1"/>
                </a:solidFill>
              </a:rPr>
              <a:t>Simulating target user operations to verify the system meets user needs and ensure the application's usability and reliability.</a:t>
            </a:r>
            <a:endParaRPr lang="en-US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Unit Testing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g317f7a2452c_0_11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Validation of Core Functional Modules to Ensure Reliable Functionality</a:t>
            </a:r>
            <a:endParaRPr lang="en-US" dirty="0"/>
          </a:p>
          <a:p>
            <a:r>
              <a:rPr lang="en-US" b="1" dirty="0"/>
              <a:t>Example Test Case: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LoginControllerTest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/>
              <a:t>Test whether users can successfully access the login page.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Request Success:</a:t>
            </a:r>
            <a:r>
              <a:rPr lang="en-US" dirty="0"/>
              <a:t> Returns the expected login page.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Request Failure:</a:t>
            </a:r>
            <a:r>
              <a:rPr lang="en-US" dirty="0"/>
              <a:t> Returns an error message or redirects to an error page.</a:t>
            </a:r>
            <a:endParaRPr lang="en-US" dirty="0"/>
          </a:p>
          <a:p>
            <a:r>
              <a:rPr lang="en-US" b="1" dirty="0"/>
              <a:t>Additional Test Case: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User Registration Functionality: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Valid Input:</a:t>
            </a:r>
            <a:r>
              <a:rPr lang="en-US" dirty="0"/>
              <a:t> Registration succeeds.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Invalid Input:</a:t>
            </a:r>
            <a:r>
              <a:rPr lang="en-US" dirty="0"/>
              <a:t> Returns an error message.</a:t>
            </a:r>
            <a:endParaRPr lang="en-US" dirty="0"/>
          </a:p>
          <a:p>
            <a:r>
              <a:rPr lang="en-US" b="1" dirty="0"/>
              <a:t>Test Results:</a:t>
            </a:r>
            <a:br>
              <a:rPr lang="en-US" dirty="0"/>
            </a:br>
            <a:r>
              <a:rPr lang="en-US" dirty="0"/>
              <a:t>All results align with expectations.</a:t>
            </a:r>
            <a:endParaRPr lang="en-US" dirty="0"/>
          </a:p>
        </p:txBody>
      </p:sp>
      <p:pic>
        <p:nvPicPr>
          <p:cNvPr id="3" name="Picture 2" descr="A computer screen shot of a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9362" y="3678839"/>
            <a:ext cx="4096139" cy="21505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Performance Testing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g317f7a2452c_0_11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5"/>
            <a:r>
              <a:rPr lang="en-MY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Testing Tools and Methods</a:t>
            </a:r>
            <a:endParaRPr lang="en-MY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Apache JMeter to simulate user requests.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Test Scenario:</a:t>
            </a:r>
            <a:endParaRPr lang="en-US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Simulate 500 users accessing the system simultaneously with a 0.5-second request interval.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goal is to validate the system’s responsiveness and stability under high load.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Test Results:</a:t>
            </a:r>
            <a:endParaRPr lang="en-US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 errors occurred during the test (error rate 0%).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response performance remained strong, with the system able to smoothly handle simultaneous requests from 500 users.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Page load times were significantly optimized, improving the user experience.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MY" sz="12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46285" y="3678839"/>
            <a:ext cx="3942293" cy="21505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Security Testing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g317f7a2452c_0_114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b="1" dirty="0"/>
              <a:t>Security Goals:</a:t>
            </a:r>
            <a:endParaRPr lang="en-MY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MY" dirty="0"/>
              <a:t>Ensure encrypted storage of user passwords to prevent plaintext leakage.</a:t>
            </a:r>
            <a:endParaRPr lang="en-MY" dirty="0"/>
          </a:p>
          <a:p>
            <a:pPr lvl="2">
              <a:buFont typeface="Arial" panose="020B0604020202020204" pitchFamily="34" charset="0"/>
              <a:buChar char="•"/>
            </a:pPr>
            <a:endParaRPr lang="en-MY" dirty="0"/>
          </a:p>
          <a:p>
            <a:r>
              <a:rPr lang="en-MY" b="1" dirty="0"/>
              <a:t>Implementation Methods:</a:t>
            </a:r>
            <a:endParaRPr lang="en-MY" dirty="0"/>
          </a:p>
          <a:p>
            <a:pPr lvl="5">
              <a:buFont typeface="Arial" panose="020B0604020202020204" pitchFamily="34" charset="0"/>
              <a:buChar char="•"/>
            </a:pPr>
            <a:r>
              <a:rPr lang="en-MY" dirty="0"/>
              <a:t>Utilize </a:t>
            </a:r>
            <a:r>
              <a:rPr lang="en-MY" b="1" dirty="0" err="1"/>
              <a:t>BCrypt</a:t>
            </a:r>
            <a:r>
              <a:rPr lang="en-MY" dirty="0"/>
              <a:t> encryption algorithm.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Leverage </a:t>
            </a:r>
            <a:r>
              <a:rPr lang="en-MY" b="1" dirty="0" err="1"/>
              <a:t>BCryptPasswordEncoder</a:t>
            </a:r>
            <a:r>
              <a:rPr lang="en-MY" dirty="0"/>
              <a:t> for automatic encryption.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endParaRPr lang="en-MY" dirty="0"/>
          </a:p>
          <a:p>
            <a:r>
              <a:rPr lang="en-MY" b="1" dirty="0"/>
              <a:t>Security Advantages: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Resists brute-force attacks.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Automatically adds salt to prevent rainbow table attacks.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endParaRPr lang="en-MY" dirty="0"/>
          </a:p>
          <a:p>
            <a:r>
              <a:rPr lang="en-MY" b="1" dirty="0"/>
              <a:t>Effectiveness: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Enhances password security and safeguards user privacy from threats.</a:t>
            </a:r>
            <a:endParaRPr lang="en-MY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453" y="4393403"/>
            <a:ext cx="7511143" cy="1146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5894" y="2878607"/>
            <a:ext cx="4017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dirty="0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@Bean</a:t>
            </a:r>
            <a:endParaRPr lang="en-MY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MY" sz="1100" dirty="0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public static </a:t>
            </a:r>
            <a:r>
              <a:rPr lang="en-MY" sz="1100" dirty="0" err="1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PasswordEncoder</a:t>
            </a:r>
            <a:r>
              <a:rPr lang="en-MY" sz="1100" dirty="0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 </a:t>
            </a:r>
            <a:r>
              <a:rPr lang="en-MY" sz="1100" dirty="0" err="1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passwordEncoder</a:t>
            </a:r>
            <a:r>
              <a:rPr lang="en-MY" sz="1100" dirty="0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() {</a:t>
            </a:r>
            <a:endParaRPr lang="en-MY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MY" sz="1100" dirty="0">
                <a:solidFill>
                  <a:srgbClr val="18803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   </a:t>
            </a:r>
            <a:r>
              <a:rPr lang="en-MY" sz="1100" dirty="0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return new </a:t>
            </a:r>
            <a:r>
              <a:rPr lang="en-MY" sz="1100" dirty="0" err="1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BCryptPasswordEncoder</a:t>
            </a:r>
            <a:r>
              <a:rPr lang="en-MY" sz="1100" dirty="0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();</a:t>
            </a:r>
            <a:endParaRPr lang="en-MY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MY" sz="1100" dirty="0">
                <a:solidFill>
                  <a:srgbClr val="188038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</a:rPr>
              <a:t>}</a:t>
            </a:r>
            <a:endParaRPr lang="en-MY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MY"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7f7a2452c_0_110"/>
          <p:cNvSpPr txBox="1"/>
          <p:nvPr/>
        </p:nvSpPr>
        <p:spPr>
          <a:xfrm>
            <a:off x="1227150" y="2474913"/>
            <a:ext cx="6689700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5900" b="1" dirty="0">
                <a:solidFill>
                  <a:schemeClr val="dk1"/>
                </a:solidFill>
              </a:rPr>
              <a:t>Deployment and Optimization</a:t>
            </a:r>
            <a:endParaRPr lang="en-US" sz="59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Deployment Process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571" y="1147665"/>
            <a:ext cx="8266923" cy="400109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MY" sz="2000" b="1" dirty="0"/>
              <a:t>Hosting Platform:</a:t>
            </a:r>
            <a:r>
              <a:rPr lang="en-MY" sz="2000" dirty="0"/>
              <a:t> Azure (supports auto-scaling and load balancing).</a:t>
            </a:r>
            <a:endParaRPr lang="en-MY" sz="2000" dirty="0"/>
          </a:p>
          <a:p>
            <a:r>
              <a:rPr lang="en-MY" sz="2000" b="1" dirty="0"/>
              <a:t>Key Steps:</a:t>
            </a:r>
            <a:endParaRPr lang="en-MY" sz="2000" dirty="0"/>
          </a:p>
          <a:p>
            <a:pPr>
              <a:buFont typeface="+mj-lt"/>
              <a:buAutoNum type="arabicPeriod"/>
            </a:pPr>
            <a:r>
              <a:rPr lang="en-MY" sz="2000" b="1" dirty="0"/>
              <a:t>Environment Setup:</a:t>
            </a:r>
            <a:r>
              <a:rPr lang="en-MY" sz="2000" dirty="0"/>
              <a:t> Install required software (e.g., JRE, MySQL, Nginx).</a:t>
            </a:r>
            <a:endParaRPr lang="en-MY" sz="2000" dirty="0"/>
          </a:p>
          <a:p>
            <a:pPr>
              <a:buFont typeface="+mj-lt"/>
              <a:buAutoNum type="arabicPeriod"/>
            </a:pPr>
            <a:r>
              <a:rPr lang="en-MY" sz="2000" b="1" dirty="0"/>
              <a:t>Code Synchronization:</a:t>
            </a:r>
            <a:r>
              <a:rPr lang="en-MY" sz="2000" dirty="0"/>
              <a:t> Use Git or GitHub Actions to ensure version consistency.</a:t>
            </a:r>
            <a:endParaRPr lang="en-MY" sz="2000" dirty="0"/>
          </a:p>
          <a:p>
            <a:pPr>
              <a:buFont typeface="+mj-lt"/>
              <a:buAutoNum type="arabicPeriod"/>
            </a:pPr>
            <a:r>
              <a:rPr lang="en-MY" sz="2000" b="1" dirty="0"/>
              <a:t>Database Migration:</a:t>
            </a:r>
            <a:r>
              <a:rPr lang="en-MY" sz="2000" dirty="0"/>
              <a:t> Migrate the development database to the production environment using tools like Flyway.</a:t>
            </a:r>
            <a:endParaRPr lang="en-MY" sz="2000" dirty="0"/>
          </a:p>
          <a:p>
            <a:pPr>
              <a:buFont typeface="+mj-lt"/>
              <a:buAutoNum type="arabicPeriod"/>
            </a:pPr>
            <a:r>
              <a:rPr lang="en-MY" sz="2000" b="1" dirty="0"/>
              <a:t>Configuration File Adjustments:</a:t>
            </a:r>
            <a:r>
              <a:rPr lang="en-MY" sz="2000" dirty="0"/>
              <a:t> Ensure proper settings for database connections, API keys, etc., in the production environment.</a:t>
            </a:r>
            <a:endParaRPr lang="en-MY" sz="2000" dirty="0"/>
          </a:p>
          <a:p>
            <a:pPr>
              <a:buFont typeface="+mj-lt"/>
              <a:buAutoNum type="arabicPeriod"/>
            </a:pPr>
            <a:r>
              <a:rPr lang="en-MY" sz="2000" b="1" dirty="0"/>
              <a:t>Application Launch:</a:t>
            </a:r>
            <a:r>
              <a:rPr lang="en-MY" sz="2000" dirty="0"/>
              <a:t> Start the application using Spring Boot, with automatic restart mechanisms configured.</a:t>
            </a:r>
            <a:endParaRPr lang="en-MY" sz="2000" dirty="0"/>
          </a:p>
          <a:p>
            <a:endParaRPr lang="en-MY" dirty="0"/>
          </a:p>
        </p:txBody>
      </p:sp>
      <p:sp>
        <p:nvSpPr>
          <p:cNvPr id="3" name="Rectangle 2"/>
          <p:cNvSpPr/>
          <p:nvPr/>
        </p:nvSpPr>
        <p:spPr>
          <a:xfrm>
            <a:off x="251927" y="1051300"/>
            <a:ext cx="8500187" cy="4892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Optimization Techniques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571" y="1147665"/>
            <a:ext cx="8266923" cy="403187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MY" sz="1600" b="1" dirty="0"/>
              <a:t>Performance Optimization:</a:t>
            </a:r>
            <a:endParaRPr lang="en-MY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1600" b="1" dirty="0"/>
              <a:t>Caching:</a:t>
            </a:r>
            <a:r>
              <a:rPr lang="en-MY" sz="1600" dirty="0"/>
              <a:t> Use Redis or </a:t>
            </a:r>
            <a:r>
              <a:rPr lang="en-MY" sz="1600" dirty="0" err="1"/>
              <a:t>Ehcache</a:t>
            </a:r>
            <a:r>
              <a:rPr lang="en-MY" sz="1600" dirty="0"/>
              <a:t> to cache frequently queried data, reducing database load.</a:t>
            </a:r>
            <a:endParaRPr lang="en-MY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1600" b="1" dirty="0"/>
              <a:t>SQL Optimization:</a:t>
            </a:r>
            <a:r>
              <a:rPr lang="en-MY" sz="1600" dirty="0"/>
              <a:t> Avoid complex multi-table joins and add indexes to improve query efficiency.</a:t>
            </a:r>
            <a:endParaRPr lang="en-MY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1600" b="1" dirty="0"/>
              <a:t>Frontend Optimization:</a:t>
            </a:r>
            <a:r>
              <a:rPr lang="en-MY" sz="1600" dirty="0"/>
              <a:t> Compress static resources (</a:t>
            </a:r>
            <a:r>
              <a:rPr lang="en-MY" sz="1600" dirty="0" err="1"/>
              <a:t>Gzip</a:t>
            </a:r>
            <a:r>
              <a:rPr lang="en-MY" sz="1600" dirty="0"/>
              <a:t>) and leverage CDN for distribution.</a:t>
            </a:r>
            <a:endParaRPr lang="en-MY" sz="1600" dirty="0"/>
          </a:p>
          <a:p>
            <a:r>
              <a:rPr lang="en-MY" sz="1600" b="1" dirty="0"/>
              <a:t>Scalability:</a:t>
            </a:r>
            <a:endParaRPr lang="en-MY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1600" b="1" dirty="0"/>
              <a:t>Load Balancing:</a:t>
            </a:r>
            <a:r>
              <a:rPr lang="en-MY" sz="1600" dirty="0"/>
              <a:t> Use Nginx or AWS Elastic Load Balancer for traffic distribution.</a:t>
            </a:r>
            <a:endParaRPr lang="en-MY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1600" b="1" dirty="0"/>
              <a:t>Auto-scaling:</a:t>
            </a:r>
            <a:r>
              <a:rPr lang="en-MY" sz="1600" dirty="0"/>
              <a:t> Dynamically adjust the number of server instances based on traffic changes.</a:t>
            </a:r>
            <a:endParaRPr lang="en-MY" sz="1600" dirty="0"/>
          </a:p>
          <a:p>
            <a:r>
              <a:rPr lang="en-MY" sz="1600" b="1" dirty="0"/>
              <a:t>Security Optimization:</a:t>
            </a:r>
            <a:endParaRPr lang="en-MY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1600" b="1" dirty="0"/>
              <a:t>HTTPS Encryption:</a:t>
            </a:r>
            <a:r>
              <a:rPr lang="en-MY" sz="1600" dirty="0"/>
              <a:t> Enable SSL/TLS to secure data transmission.</a:t>
            </a:r>
            <a:endParaRPr lang="en-MY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1600" b="1" dirty="0"/>
              <a:t>SQL Injection Prevention:</a:t>
            </a:r>
            <a:r>
              <a:rPr lang="en-MY" sz="1600" dirty="0"/>
              <a:t> Use parameterized queries and JPA to safeguard against attacks.</a:t>
            </a:r>
            <a:endParaRPr lang="en-MY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1600" b="1" dirty="0"/>
              <a:t>Password Encryption:</a:t>
            </a:r>
            <a:r>
              <a:rPr lang="en-MY" sz="1600" dirty="0"/>
              <a:t> Store user passwords securely with </a:t>
            </a:r>
            <a:r>
              <a:rPr lang="en-MY" sz="1600" dirty="0" err="1"/>
              <a:t>BCrypt</a:t>
            </a:r>
            <a:r>
              <a:rPr lang="en-MY" sz="1600" dirty="0"/>
              <a:t> encryption.</a:t>
            </a:r>
            <a:endParaRPr lang="en-MY" sz="1600" dirty="0"/>
          </a:p>
        </p:txBody>
      </p:sp>
      <p:sp>
        <p:nvSpPr>
          <p:cNvPr id="3" name="Rectangle 2"/>
          <p:cNvSpPr/>
          <p:nvPr/>
        </p:nvSpPr>
        <p:spPr>
          <a:xfrm>
            <a:off x="251927" y="1051300"/>
            <a:ext cx="8500187" cy="4892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/>
        </p:nvSpPr>
        <p:spPr>
          <a:xfrm>
            <a:off x="34925" y="404812"/>
            <a:ext cx="668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Name And Background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1800" b="1">
                <a:solidFill>
                  <a:srgbClr val="8EB719"/>
                </a:solidFill>
              </a:rPr>
              <a:t>Project Name: </a:t>
            </a:r>
            <a:r>
              <a:rPr lang="en-US" altLang="en-US" sz="1800" b="1">
                <a:solidFill>
                  <a:schemeClr val="dk1"/>
                </a:solidFill>
                <a:highlight>
                  <a:srgbClr val="FFFFFF"/>
                </a:highlight>
              </a:rPr>
              <a:t>Library Management System</a:t>
            </a:r>
            <a:endParaRPr lang="en-US" altLang="en-US"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1800" b="1">
                <a:solidFill>
                  <a:srgbClr val="8EB719"/>
                </a:solidFill>
              </a:rPr>
              <a:t>Background: </a:t>
            </a:r>
            <a:r>
              <a:rPr lang="en-US" sz="1800">
                <a:solidFill>
                  <a:schemeClr val="dk1"/>
                </a:solidFill>
              </a:rPr>
              <a:t>The used car market in Malaysia has been growing rapidly in recent years.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Market data:</a:t>
            </a:r>
            <a:endParaRPr sz="1800" b="1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b="1">
                <a:solidFill>
                  <a:schemeClr val="dk1"/>
                </a:solidFill>
              </a:rPr>
              <a:t>2024</a:t>
            </a:r>
            <a:r>
              <a:rPr lang="en-US" sz="1800">
                <a:solidFill>
                  <a:schemeClr val="dk1"/>
                </a:solidFill>
              </a:rPr>
              <a:t>: Market valuation at </a:t>
            </a:r>
            <a:r>
              <a:rPr lang="en-US" sz="1800" b="1">
                <a:solidFill>
                  <a:schemeClr val="dk1"/>
                </a:solidFill>
              </a:rPr>
              <a:t>$25.14 billion USD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b="1">
                <a:solidFill>
                  <a:schemeClr val="dk1"/>
                </a:solidFill>
              </a:rPr>
              <a:t>2029</a:t>
            </a:r>
            <a:r>
              <a:rPr lang="en-US" sz="1800">
                <a:solidFill>
                  <a:schemeClr val="dk1"/>
                </a:solidFill>
              </a:rPr>
              <a:t>: Expected to reach </a:t>
            </a:r>
            <a:r>
              <a:rPr lang="en-US" sz="1800" b="1">
                <a:solidFill>
                  <a:schemeClr val="dk1"/>
                </a:solidFill>
              </a:rPr>
              <a:t>$35.25 billion USD</a:t>
            </a:r>
            <a:r>
              <a:rPr lang="en-US" sz="1800">
                <a:solidFill>
                  <a:schemeClr val="dk1"/>
                </a:solidFill>
              </a:rPr>
              <a:t>, with a compound annual growth rate (</a:t>
            </a:r>
            <a:r>
              <a:rPr lang="en-US" sz="1800" b="1">
                <a:solidFill>
                  <a:schemeClr val="dk1"/>
                </a:solidFill>
              </a:rPr>
              <a:t>CAGR</a:t>
            </a:r>
            <a:r>
              <a:rPr lang="en-US" sz="1800">
                <a:solidFill>
                  <a:schemeClr val="dk1"/>
                </a:solidFill>
              </a:rPr>
              <a:t>) of </a:t>
            </a:r>
            <a:r>
              <a:rPr lang="en-US" sz="1800" b="1">
                <a:solidFill>
                  <a:schemeClr val="dk1"/>
                </a:solidFill>
              </a:rPr>
              <a:t>6.92%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 b="1">
              <a:solidFill>
                <a:srgbClr val="8EB719"/>
              </a:solidFill>
            </a:endParaRPr>
          </a:p>
        </p:txBody>
      </p:sp>
      <p:pic>
        <p:nvPicPr>
          <p:cNvPr id="38" name="Google Shape;38;p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4574" y="3404275"/>
            <a:ext cx="4224050" cy="24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Optimization Techniques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571" y="1147665"/>
            <a:ext cx="8266923" cy="255454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CI/CD Automation: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Automatically run unit tests, build, and deploy.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Implement rollback mechanisms to quickly recover from failures.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Automate testing to ensure code quality and security.</a:t>
            </a:r>
            <a:endParaRPr lang="en-US" sz="2000" dirty="0"/>
          </a:p>
          <a:p>
            <a:r>
              <a:rPr lang="en-US" sz="2000" b="1" dirty="0"/>
              <a:t>Continuous Monitoring and Optimization: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 Prometheus and Grafana for system performance monitoring.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Conduct regular stress testing to ensure stability under high concurrency.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251927" y="1051300"/>
            <a:ext cx="8500187" cy="4892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7f7a2452c_0_110"/>
          <p:cNvSpPr txBox="1"/>
          <p:nvPr/>
        </p:nvSpPr>
        <p:spPr>
          <a:xfrm>
            <a:off x="1227150" y="2474913"/>
            <a:ext cx="6689700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5900" b="1" dirty="0">
                <a:solidFill>
                  <a:schemeClr val="dk1"/>
                </a:solidFill>
              </a:rPr>
              <a:t>Challenges and Lessons Learned</a:t>
            </a:r>
            <a:endParaRPr lang="en-US" sz="59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Challenges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298" y="1166327"/>
            <a:ext cx="8602824" cy="48519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223934" y="1235768"/>
            <a:ext cx="838822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Management: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Coordinating schedules was challenging due to team members being in different locations and having other work commitments.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Transfer Issues: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Inconsistent development environments caused the code to fail when running on different team members' computers.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23934" y="3383349"/>
            <a:ext cx="838822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Management: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 task allocation and enhanced communication.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regular progress synchronization meetings.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Issues: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Systematically checked dependencies and configurations.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Standardized development environments and version control.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0" y="930275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MY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Challenges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298" y="1166327"/>
            <a:ext cx="8602824" cy="48519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0" y="930275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MY"/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21298" y="1211654"/>
            <a:ext cx="848152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Lessons Learned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Management: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Prioritize communication and planning in the early stages of the project.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Establish milestones and hold regular meetings to ensure alignment.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Technical Collaboration: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Standardizing development environments and tools is crucial for successful teamwork.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7f7a2452c_0_110"/>
          <p:cNvSpPr txBox="1"/>
          <p:nvPr/>
        </p:nvSpPr>
        <p:spPr>
          <a:xfrm>
            <a:off x="1227150" y="2474913"/>
            <a:ext cx="6689700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5900" b="1" dirty="0">
                <a:solidFill>
                  <a:schemeClr val="dk1"/>
                </a:solidFill>
              </a:rPr>
              <a:t>Conclusion and Future Work</a:t>
            </a:r>
            <a:endParaRPr lang="en-US" sz="59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Outcomes Summary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298" y="1166327"/>
            <a:ext cx="8602824" cy="48519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0" y="930275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MY"/>
          </a:p>
        </p:txBody>
      </p:sp>
      <p:sp>
        <p:nvSpPr>
          <p:cNvPr id="8" name="TextBox 7"/>
          <p:cNvSpPr txBox="1"/>
          <p:nvPr/>
        </p:nvSpPr>
        <p:spPr>
          <a:xfrm>
            <a:off x="83974" y="3075271"/>
            <a:ext cx="84348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platform's interactive design enhanced transaction convenience and transparency for buyers and sellers. Its simple and intuitive user interface provided an excellent user experience, earning positive feedback from target users.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21297" y="1210015"/>
            <a:ext cx="8360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Successfully delivered a second-hand car trading platform with the following key features: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494522" y="1865644"/>
            <a:ext cx="465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User registration and login.</a:t>
            </a: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Vehicle information posting.</a:t>
            </a: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Bidding functionality.</a:t>
            </a: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Test drive appointment scheduling.</a:t>
            </a:r>
            <a:endParaRPr lang="en-US" sz="1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Outcomes Summary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298" y="1166327"/>
            <a:ext cx="8602824" cy="48519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0" y="930275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MY"/>
          </a:p>
        </p:txBody>
      </p:sp>
      <p:sp>
        <p:nvSpPr>
          <p:cNvPr id="8" name="TextBox 7"/>
          <p:cNvSpPr txBox="1"/>
          <p:nvPr/>
        </p:nvSpPr>
        <p:spPr>
          <a:xfrm>
            <a:off x="83974" y="3075271"/>
            <a:ext cx="84348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platform's interactive design enhanced transaction convenience and transparency for buyers and sellers. Its simple and intuitive user interface provided an excellent user experience, earning positive feedback from target users.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21297" y="1210015"/>
            <a:ext cx="8360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Successfully delivered a second-hand car trading platform with the following key features: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494522" y="1865644"/>
            <a:ext cx="4651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User registration and login.</a:t>
            </a: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Vehicle information posting.</a:t>
            </a: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Bidding functionality.</a:t>
            </a: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Test drive appointment scheduling.</a:t>
            </a:r>
            <a:endParaRPr lang="en-US" sz="1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Future Optimization Directions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298" y="1166327"/>
            <a:ext cx="8602824" cy="48519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0" y="930275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MY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9918" y="1186049"/>
            <a:ext cx="844420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 System: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Implement an online payment feature to enable users to complete 	transactions directly on the platform.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 and Reporting: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Offer features like sales statistics, bid history, and user behavior 	analysis to assist platform administrators in making informed decisions.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Social Features: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Add a chat function to facilitate direct communication between buyers 	and sellers, improving transaction efficiency.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Application Support: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Develop a mobile app to allow users to conveniently browse, bid, and 	schedule appointments on smartphones.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7f7a2452c_0_114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 dirty="0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Final Reflections</a:t>
            </a:r>
            <a:endParaRPr lang="en-US" sz="3600" b="1" dirty="0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298" y="1166327"/>
            <a:ext cx="8602824" cy="48519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0" y="930275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MY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4572" y="1271477"/>
            <a:ext cx="829627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of Team Collaboration: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Despite challenges like remote collaboration and differing work schedules, the team successfully delivered the project on time through effective time management and mutual support. The team demonstrated exceptional problem-solving skills and ensured project progress.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Lessons Learned: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highlighted the critical role of effective communication and teamwork in project success.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Moving forward, there will be a greater focus on improving team collaboration and time management to enhance efficiency and the quality of task completion.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17f7a2452c_0_5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Objective And Current Issues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" name="Google Shape;44;g317f7a2452c_0_5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1800" b="1">
                <a:solidFill>
                  <a:srgbClr val="8EB719"/>
                </a:solidFill>
              </a:rPr>
              <a:t>Project Objective: </a:t>
            </a: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</a:rPr>
              <a:t>Develop a website for used car auctions.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</a:rPr>
              <a:t>The goal is to simplify and optimize the buying and selling process of used cars.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1800" b="1">
                <a:solidFill>
                  <a:srgbClr val="8EB719"/>
                </a:solidFill>
              </a:rPr>
              <a:t>Current Issues: </a:t>
            </a:r>
            <a:r>
              <a:rPr lang="en-US" sz="1800" b="1">
                <a:solidFill>
                  <a:schemeClr val="dk1"/>
                </a:solidFill>
              </a:rPr>
              <a:t>Sellers and buyers face several key challenges: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>
              <a:solidFill>
                <a:schemeClr val="dk1"/>
              </a:solidFill>
            </a:endParaRPr>
          </a:p>
          <a:p>
            <a:pPr marL="1828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Long waiting times:</a:t>
            </a:r>
            <a:endParaRPr sz="1800">
              <a:solidFill>
                <a:schemeClr val="dk1"/>
              </a:solidFill>
            </a:endParaRPr>
          </a:p>
          <a:p>
            <a:pPr marL="2057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Lengthy processes for finding buyers or sellers.</a:t>
            </a:r>
            <a:endParaRPr sz="1800">
              <a:solidFill>
                <a:schemeClr val="dk1"/>
              </a:solidFill>
            </a:endParaRPr>
          </a:p>
          <a:p>
            <a:pPr marL="0" lvl="0" indent="177165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>
              <a:solidFill>
                <a:schemeClr val="dk1"/>
              </a:solidFill>
            </a:endParaRPr>
          </a:p>
          <a:p>
            <a:pPr marL="1828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Limited access to potential buyers:</a:t>
            </a:r>
            <a:endParaRPr sz="1800">
              <a:solidFill>
                <a:schemeClr val="dk1"/>
              </a:solidFill>
            </a:endParaRPr>
          </a:p>
          <a:p>
            <a:pPr marL="2057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Difficulty reaching a wide audience of serious buyers.</a:t>
            </a:r>
            <a:endParaRPr sz="1800">
              <a:solidFill>
                <a:schemeClr val="dk1"/>
              </a:solidFill>
            </a:endParaRPr>
          </a:p>
          <a:p>
            <a:pPr marL="0" lvl="0" indent="177165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>
              <a:solidFill>
                <a:schemeClr val="dk1"/>
              </a:solidFill>
            </a:endParaRPr>
          </a:p>
          <a:p>
            <a:pPr marL="1828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Lack of transparency in transactions:</a:t>
            </a:r>
            <a:endParaRPr sz="1800">
              <a:solidFill>
                <a:schemeClr val="dk1"/>
              </a:solidFill>
            </a:endParaRPr>
          </a:p>
          <a:p>
            <a:pPr marL="2057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Unclear processes and concerns over fair pricing.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 b="1">
              <a:solidFill>
                <a:srgbClr val="8EB71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17f7a2452c_0_12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Scope</a:t>
            </a:r>
            <a:endParaRPr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0" name="Google Shape;50;g317f7a2452c_0_12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700">
                <a:solidFill>
                  <a:schemeClr val="dk1"/>
                </a:solidFill>
              </a:rPr>
              <a:t>The project involves developing a used car auction website that supports the following core features: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700" b="1">
                <a:solidFill>
                  <a:schemeClr val="dk1"/>
                </a:solidFill>
              </a:rPr>
              <a:t>Account Management: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Users can create, manage, and update their profiles.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Authentication and authorization for secure access to the platform.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700" b="1">
                <a:solidFill>
                  <a:schemeClr val="dk1"/>
                </a:solidFill>
              </a:rPr>
              <a:t>Car Auction: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Sellers can list their used cars for auction.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Buyers can browse available listings, place bids, and track auction statuses.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700" b="1">
                <a:solidFill>
                  <a:schemeClr val="dk1"/>
                </a:solidFill>
              </a:rPr>
              <a:t>Test Drive Appointment:</a:t>
            </a:r>
            <a:endParaRPr sz="1700" b="1">
              <a:solidFill>
                <a:schemeClr val="dk1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Users can schedule test drives for vehicles they are interested in, providing a way to evaluate the cars in person before making a purchase.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 b="1">
              <a:solidFill>
                <a:srgbClr val="8EB71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7f7a2452c_0_17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Limitations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6" name="Google Shape;56;g317f7a2452c_0_17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100" b="1">
                <a:solidFill>
                  <a:schemeClr val="dk1"/>
                </a:solidFill>
              </a:rPr>
              <a:t>Virtual Operations Only:</a:t>
            </a:r>
            <a:endParaRPr sz="2100" b="1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The website will support virtual functions such as vehicle listings, bidding, and appointment scheduling.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Physical activities like test drives and car handovers will be the responsibility of the users and must be arranged independently.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2900" b="1">
              <a:solidFill>
                <a:srgbClr val="8EB71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7f7a2452c_0_30"/>
          <p:cNvSpPr txBox="1"/>
          <p:nvPr/>
        </p:nvSpPr>
        <p:spPr>
          <a:xfrm>
            <a:off x="1227150" y="2020662"/>
            <a:ext cx="6689700" cy="28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5900" b="1">
                <a:solidFill>
                  <a:schemeClr val="dk1"/>
                </a:solidFill>
              </a:rPr>
              <a:t>System Architecture and Design</a:t>
            </a:r>
            <a:endParaRPr sz="5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7f7a2452c_0_22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Technical Overview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" name="Google Shape;67;g317f7a2452c_0_22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1800" b="1">
                <a:solidFill>
                  <a:schemeClr val="dk1"/>
                </a:solidFill>
              </a:rPr>
              <a:t>To ensure the stability, security, and scalability of the system, the project adopts a variety of mainstream technologies. The key technologies used are: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br>
              <a:rPr lang="en-US" sz="1800" b="1">
                <a:solidFill>
                  <a:schemeClr val="dk1"/>
                </a:solidFill>
              </a:rPr>
            </a:br>
            <a:r>
              <a:rPr lang="en-US" sz="1800" b="1">
                <a:solidFill>
                  <a:schemeClr val="dk1"/>
                </a:solidFill>
              </a:rPr>
              <a:t>Programming language: Java is used in the backend to ensure system stability and scalability.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1">
                <a:solidFill>
                  <a:schemeClr val="dk1"/>
                </a:solidFill>
              </a:rPr>
              <a:t>Front-end framework: HTML, JavaScript and Bootstrap are used in the front end to achieve dynamic interaction and responsive layout.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1">
                <a:solidFill>
                  <a:schemeClr val="dk1"/>
                </a:solidFill>
              </a:rPr>
              <a:t>Database system: MySQL is selected to ensure data security and efficient access.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1">
                <a:solidFill>
                  <a:schemeClr val="dk1"/>
                </a:solidFill>
              </a:rPr>
              <a:t>Development tools: VSCode is used to provide efficient development environment and plug-in support.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7f7a2452c_0_41"/>
          <p:cNvSpPr txBox="1"/>
          <p:nvPr/>
        </p:nvSpPr>
        <p:spPr>
          <a:xfrm>
            <a:off x="34925" y="404800"/>
            <a:ext cx="715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719"/>
              </a:buClr>
              <a:buSzPts val="3600"/>
              <a:buFont typeface="Calibri" panose="020F0502020204030204"/>
              <a:buNone/>
            </a:pPr>
            <a:r>
              <a:rPr lang="en-US" sz="3600" b="1">
                <a:solidFill>
                  <a:srgbClr val="8EB71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Technical Overview</a:t>
            </a:r>
            <a:endParaRPr lang="en-US" sz="3600" b="1">
              <a:solidFill>
                <a:srgbClr val="8EB71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3" name="Google Shape;73;g317f7a2452c_0_41"/>
          <p:cNvSpPr txBox="1"/>
          <p:nvPr/>
        </p:nvSpPr>
        <p:spPr>
          <a:xfrm>
            <a:off x="269225" y="1317750"/>
            <a:ext cx="8385600" cy="462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1">
                <a:solidFill>
                  <a:schemeClr val="dk1"/>
                </a:solidFill>
              </a:rPr>
              <a:t>Programming Language: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Backend: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 b="1">
                <a:solidFill>
                  <a:schemeClr val="dk1"/>
                </a:solidFill>
              </a:rPr>
              <a:t>Java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Java is a mature, stable, and highly scalable programming language widely used in enterprise-level application development.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It efficiently handles user requests, data access, and system interactions, making it an ideal choice for building robust backend services.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1">
                <a:solidFill>
                  <a:schemeClr val="dk1"/>
                </a:solidFill>
              </a:rPr>
              <a:t>Frontend Framework:</a:t>
            </a:r>
            <a:endParaRPr sz="18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HTML, JavaScript, and Bootstrap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 b="1">
                <a:solidFill>
                  <a:schemeClr val="dk1"/>
                </a:solidFill>
              </a:rPr>
              <a:t>HTML</a:t>
            </a:r>
            <a:r>
              <a:rPr lang="en-US" sz="1600">
                <a:solidFill>
                  <a:schemeClr val="dk1"/>
                </a:solidFill>
              </a:rPr>
              <a:t>: Used to structure the content on the webpage.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 b="1">
                <a:solidFill>
                  <a:schemeClr val="dk1"/>
                </a:solidFill>
              </a:rPr>
              <a:t>JavaScript</a:t>
            </a:r>
            <a:r>
              <a:rPr lang="en-US" sz="1600">
                <a:solidFill>
                  <a:schemeClr val="dk1"/>
                </a:solidFill>
              </a:rPr>
              <a:t>: Handles dynamic interactions and frontend logic to ensure a smooth user experience.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 b="1">
                <a:solidFill>
                  <a:schemeClr val="dk1"/>
                </a:solidFill>
              </a:rPr>
              <a:t>Bootstrap</a:t>
            </a:r>
            <a:r>
              <a:rPr lang="en-US" sz="1600">
                <a:solidFill>
                  <a:schemeClr val="dk1"/>
                </a:solidFill>
              </a:rPr>
              <a:t>: Provides responsive layouts and modern UI components, which help in quickly building webpages that are adaptable to various devices (desktop, tablet, mobile).</a:t>
            </a:r>
            <a:endParaRPr sz="2300" b="1">
              <a:solidFill>
                <a:schemeClr val="dk1"/>
              </a:solidFill>
            </a:endParaRPr>
          </a:p>
        </p:txBody>
      </p:sp>
      <p:pic>
        <p:nvPicPr>
          <p:cNvPr id="74" name="Google Shape;74;g317f7a2452c_0_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58850" y="1388125"/>
            <a:ext cx="822525" cy="8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317f7a2452c_0_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70200" y="3313925"/>
            <a:ext cx="1013025" cy="10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317f7a2452c_0_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76675" y="3394350"/>
            <a:ext cx="1012950" cy="10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17f7a2452c_0_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37825" y="3313914"/>
            <a:ext cx="1013025" cy="80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13477</Words>
  <Application>WPS Presentation</Application>
  <PresentationFormat>On-screen Show (4:3)</PresentationFormat>
  <Paragraphs>337</Paragraphs>
  <Slides>38</Slides>
  <Notes>38</Notes>
  <HiddenSlides>0</HiddenSlides>
  <MMClips>4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Arial</vt:lpstr>
      <vt:lpstr>宋体</vt:lpstr>
      <vt:lpstr>Wingdings</vt:lpstr>
      <vt:lpstr>Arial</vt:lpstr>
      <vt:lpstr>Calibri</vt:lpstr>
      <vt:lpstr>微软雅黑</vt:lpstr>
      <vt:lpstr>Arial Unicode MS</vt:lpstr>
      <vt:lpstr>Times New Roman</vt:lpstr>
      <vt:lpstr>Times New Roman</vt:lpstr>
      <vt:lpstr>Courier New</vt:lpstr>
      <vt:lpstr>Roboto Mono</vt:lpstr>
      <vt:lpstr>Segoe Print</vt:lpstr>
      <vt:lpstr>Calibri</vt:lpstr>
      <vt:lpstr>1_Office Theme</vt:lpstr>
      <vt:lpstr>Office Theme</vt:lpstr>
      <vt:lpstr>Development of website for a Training Organization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website for a Training Organization</dc:title>
  <dc:creator>Joscans</dc:creator>
  <cp:lastModifiedBy>Park Kit Wong</cp:lastModifiedBy>
  <cp:revision>4</cp:revision>
  <dcterms:created xsi:type="dcterms:W3CDTF">2024-11-18T15:28:00Z</dcterms:created>
  <dcterms:modified xsi:type="dcterms:W3CDTF">2024-11-22T23:52:15Z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C6D363359B1D433AB7D6DBB6AF29F9E2_13</vt:lpwstr>
  </property>
  <property fmtid="{D5CDD505-2E9C-101B-9397-08002B2CF9AE}" pid="3" name="KSOProductBuildVer">
    <vt:lpwstr>1033-12.2.0.18911</vt:lpwstr>
  </property>
</Properties>
</file>